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5" r:id="rId10"/>
    <p:sldId id="267" r:id="rId11"/>
    <p:sldId id="270" r:id="rId12"/>
    <p:sldId id="269" r:id="rId13"/>
    <p:sldId id="271" r:id="rId14"/>
    <p:sldId id="272" r:id="rId15"/>
    <p:sldId id="274" r:id="rId16"/>
    <p:sldId id="276" r:id="rId17"/>
    <p:sldId id="26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125" d="100"/>
          <a:sy n="12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C7B3C-E2D5-4EDC-8A9E-B12C263DF5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27B8BA-4043-4E47-851C-6EDCBA18CFC0}">
      <dgm:prSet phldrT="[Texto]"/>
      <dgm:spPr/>
      <dgm:t>
        <a:bodyPr/>
        <a:lstStyle/>
        <a:p>
          <a:r>
            <a:rPr lang="pt-BR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 FATORES INDIVIDUAIS</a:t>
          </a:r>
          <a:endParaRPr lang="pt-BR" dirty="0">
            <a:solidFill>
              <a:schemeClr val="bg1"/>
            </a:solidFill>
          </a:endParaRPr>
        </a:p>
      </dgm:t>
    </dgm:pt>
    <dgm:pt modelId="{68D73882-FF41-490A-A0FD-3356FC6352E6}" type="parTrans" cxnId="{70F6B195-9278-425C-BC00-BD96C313A190}">
      <dgm:prSet/>
      <dgm:spPr/>
      <dgm:t>
        <a:bodyPr/>
        <a:lstStyle/>
        <a:p>
          <a:endParaRPr lang="pt-BR"/>
        </a:p>
      </dgm:t>
    </dgm:pt>
    <dgm:pt modelId="{CB14F3AA-FD89-4A94-A6C3-29775D580209}" type="sibTrans" cxnId="{70F6B195-9278-425C-BC00-BD96C313A190}">
      <dgm:prSet/>
      <dgm:spPr/>
      <dgm:t>
        <a:bodyPr/>
        <a:lstStyle/>
        <a:p>
          <a:endParaRPr lang="pt-BR"/>
        </a:p>
      </dgm:t>
    </dgm:pt>
    <dgm:pt modelId="{819C61C8-9C95-472D-ADF0-4837CA527EEC}">
      <dgm:prSet phldrT="[Texto]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500" b="1" u="sng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 COMPORTAMENTAIS :</a:t>
          </a:r>
          <a:br>
            <a:rPr lang="pt-BR" sz="1500" b="1" u="sng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	</a:t>
          </a: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 &gt; Escolha</a:t>
          </a:r>
          <a:b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2 &gt; Atitude</a:t>
          </a:r>
          <a:b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3 &gt; Autoconfiança</a:t>
          </a:r>
          <a:endParaRPr lang="pt-BR" sz="1500" u="none" dirty="0"/>
        </a:p>
      </dgm:t>
    </dgm:pt>
    <dgm:pt modelId="{E6C543B4-F051-44B6-897D-04C78E27B0B9}" type="parTrans" cxnId="{E13E4F09-FE41-4FD6-AA0E-08E36D73A50E}">
      <dgm:prSet/>
      <dgm:spPr/>
      <dgm:t>
        <a:bodyPr/>
        <a:lstStyle/>
        <a:p>
          <a:endParaRPr lang="pt-BR"/>
        </a:p>
      </dgm:t>
    </dgm:pt>
    <dgm:pt modelId="{42F1FF92-4D53-4487-8DB9-A2F938F0BFDF}" type="sibTrans" cxnId="{E13E4F09-FE41-4FD6-AA0E-08E36D73A50E}">
      <dgm:prSet/>
      <dgm:spPr/>
      <dgm:t>
        <a:bodyPr/>
        <a:lstStyle/>
        <a:p>
          <a:endParaRPr lang="pt-BR"/>
        </a:p>
      </dgm:t>
    </dgm:pt>
    <dgm:pt modelId="{1126D062-CFC6-40CD-9E3D-B49E7243AA31}">
      <dgm:prSet phldrT="[Texto]"/>
      <dgm:spPr/>
      <dgm:t>
        <a:bodyPr/>
        <a:lstStyle/>
        <a:p>
          <a:r>
            <a:rPr lang="pt-BR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FATORES PARA INSERÇÃO COLETIVA</a:t>
          </a:r>
          <a:r>
            <a:rPr lang="pt-BR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t-BR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pt-BR" dirty="0"/>
        </a:p>
      </dgm:t>
    </dgm:pt>
    <dgm:pt modelId="{D7691163-8CB4-4712-91ED-D333515EA17E}" type="parTrans" cxnId="{F7BC6F5D-4903-4370-A4E1-A6A95730F65D}">
      <dgm:prSet/>
      <dgm:spPr/>
      <dgm:t>
        <a:bodyPr/>
        <a:lstStyle/>
        <a:p>
          <a:endParaRPr lang="pt-BR"/>
        </a:p>
      </dgm:t>
    </dgm:pt>
    <dgm:pt modelId="{47143BBD-BF55-45A5-81C3-C50D80DBEF69}" type="sibTrans" cxnId="{F7BC6F5D-4903-4370-A4E1-A6A95730F65D}">
      <dgm:prSet/>
      <dgm:spPr/>
      <dgm:t>
        <a:bodyPr/>
        <a:lstStyle/>
        <a:p>
          <a:endParaRPr lang="pt-BR"/>
        </a:p>
      </dgm:t>
    </dgm:pt>
    <dgm:pt modelId="{565F6595-F5A4-4167-A20A-C0EA20BFF3F0}">
      <dgm:prSet phldrT="[Texto]"/>
      <dgm:spPr/>
      <dgm:t>
        <a:bodyPr/>
        <a:lstStyle/>
        <a:p>
          <a:r>
            <a:rPr lang="pt-BR" b="1" u="non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&gt; Sintonia com o Meio</a:t>
          </a:r>
          <a:br>
            <a:rPr lang="pt-BR" b="1" u="non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b="1" u="non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&gt; Cenários futuros </a:t>
          </a:r>
          <a:br>
            <a:rPr lang="pt-BR" b="1" u="non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b="1" u="none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&gt; Ganha, Ganha, Ganha </a:t>
          </a:r>
          <a:endParaRPr lang="pt-BR" u="none" dirty="0"/>
        </a:p>
      </dgm:t>
    </dgm:pt>
    <dgm:pt modelId="{FC3615AE-BAF8-4A57-8090-6FE3DC4CC6EC}" type="parTrans" cxnId="{531785E6-9D9A-4494-AA47-99EDBA08CB9C}">
      <dgm:prSet/>
      <dgm:spPr/>
      <dgm:t>
        <a:bodyPr/>
        <a:lstStyle/>
        <a:p>
          <a:endParaRPr lang="pt-BR"/>
        </a:p>
      </dgm:t>
    </dgm:pt>
    <dgm:pt modelId="{12A230B0-7D92-4B31-8344-0F5058BB2DE9}" type="sibTrans" cxnId="{531785E6-9D9A-4494-AA47-99EDBA08CB9C}">
      <dgm:prSet/>
      <dgm:spPr/>
      <dgm:t>
        <a:bodyPr/>
        <a:lstStyle/>
        <a:p>
          <a:endParaRPr lang="pt-BR"/>
        </a:p>
      </dgm:t>
    </dgm:pt>
    <dgm:pt modelId="{97BFB7EE-B039-44FB-A8AB-8BB34DAA73A6}">
      <dgm:prSet phldrT="[Texto]"/>
      <dgm:spPr/>
      <dgm:t>
        <a:bodyPr/>
        <a:lstStyle/>
        <a:p>
          <a:pPr>
            <a:lnSpc>
              <a:spcPct val="100000"/>
            </a:lnSpc>
            <a:spcAft>
              <a:spcPct val="20000"/>
            </a:spcAft>
          </a:pPr>
          <a:r>
            <a:rPr lang="pt-BR" sz="1500" b="1" u="sng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 COMPETÊNCIAS:</a:t>
          </a:r>
          <a:br>
            <a:rPr lang="pt-BR" sz="1500" b="1" u="sng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1 &gt;</a:t>
          </a:r>
          <a:r>
            <a:rPr lang="pt-BR" sz="15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Conhecimento</a:t>
          </a:r>
          <a:r>
            <a:rPr lang="pt-BR" sz="1500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(Estudo; Franquia; Autodidata) -&gt; Alavancagem</a:t>
          </a:r>
          <a:b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2 &gt; Habilidade  ( Adquirida: Determinação – repetição, observação ou diferencial próprio/herdado). </a:t>
          </a:r>
          <a:endParaRPr lang="pt-BR" sz="1500" u="none" dirty="0"/>
        </a:p>
      </dgm:t>
    </dgm:pt>
    <dgm:pt modelId="{48361E2A-C05F-4F49-8030-03F85BA5FF67}" type="parTrans" cxnId="{C5D23CDE-B93A-4124-A9D1-5DD1319BF870}">
      <dgm:prSet/>
      <dgm:spPr/>
      <dgm:t>
        <a:bodyPr/>
        <a:lstStyle/>
        <a:p>
          <a:endParaRPr lang="pt-BR"/>
        </a:p>
      </dgm:t>
    </dgm:pt>
    <dgm:pt modelId="{176D69C3-B43D-41AD-B31F-60555B287CE4}" type="sibTrans" cxnId="{C5D23CDE-B93A-4124-A9D1-5DD1319BF870}">
      <dgm:prSet/>
      <dgm:spPr/>
      <dgm:t>
        <a:bodyPr/>
        <a:lstStyle/>
        <a:p>
          <a:endParaRPr lang="pt-BR"/>
        </a:p>
      </dgm:t>
    </dgm:pt>
    <dgm:pt modelId="{D51CE6A6-6A24-408F-BDF7-46179FFED844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endParaRPr lang="pt-BR" sz="400" dirty="0"/>
        </a:p>
      </dgm:t>
    </dgm:pt>
    <dgm:pt modelId="{9C033C95-E388-4F82-941A-BC72785B0FB4}" type="parTrans" cxnId="{AC53154A-B0E2-4237-955B-3E94801591A1}">
      <dgm:prSet/>
      <dgm:spPr/>
      <dgm:t>
        <a:bodyPr/>
        <a:lstStyle/>
        <a:p>
          <a:endParaRPr lang="pt-BR"/>
        </a:p>
      </dgm:t>
    </dgm:pt>
    <dgm:pt modelId="{A49A467C-220F-40D6-9C23-34716CB8D924}" type="sibTrans" cxnId="{AC53154A-B0E2-4237-955B-3E94801591A1}">
      <dgm:prSet/>
      <dgm:spPr/>
      <dgm:t>
        <a:bodyPr/>
        <a:lstStyle/>
        <a:p>
          <a:endParaRPr lang="pt-BR"/>
        </a:p>
      </dgm:t>
    </dgm:pt>
    <dgm:pt modelId="{B363D793-6730-446C-85BA-080634ADE80F}" type="pres">
      <dgm:prSet presAssocID="{365C7B3C-E2D5-4EDC-8A9E-B12C263DF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70202B-63C5-407F-B173-959C74093F5A}" type="pres">
      <dgm:prSet presAssocID="{8E27B8BA-4043-4E47-851C-6EDCBA18CF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3F2124-254E-41F3-B803-942120F58CDB}" type="pres">
      <dgm:prSet presAssocID="{8E27B8BA-4043-4E47-851C-6EDCBA18CF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A2AF1A-C047-4E7D-910C-D6562687A2C5}" type="pres">
      <dgm:prSet presAssocID="{1126D062-CFC6-40CD-9E3D-B49E7243AA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15E2A-F8EE-4313-AFC9-F417A15879D3}" type="pres">
      <dgm:prSet presAssocID="{1126D062-CFC6-40CD-9E3D-B49E7243AA3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1785E6-9D9A-4494-AA47-99EDBA08CB9C}" srcId="{1126D062-CFC6-40CD-9E3D-B49E7243AA31}" destId="{565F6595-F5A4-4167-A20A-C0EA20BFF3F0}" srcOrd="0" destOrd="0" parTransId="{FC3615AE-BAF8-4A57-8090-6FE3DC4CC6EC}" sibTransId="{12A230B0-7D92-4B31-8344-0F5058BB2DE9}"/>
    <dgm:cxn modelId="{AC53154A-B0E2-4237-955B-3E94801591A1}" srcId="{8E27B8BA-4043-4E47-851C-6EDCBA18CFC0}" destId="{D51CE6A6-6A24-408F-BDF7-46179FFED844}" srcOrd="1" destOrd="0" parTransId="{9C033C95-E388-4F82-941A-BC72785B0FB4}" sibTransId="{A49A467C-220F-40D6-9C23-34716CB8D924}"/>
    <dgm:cxn modelId="{C5D23CDE-B93A-4124-A9D1-5DD1319BF870}" srcId="{8E27B8BA-4043-4E47-851C-6EDCBA18CFC0}" destId="{97BFB7EE-B039-44FB-A8AB-8BB34DAA73A6}" srcOrd="2" destOrd="0" parTransId="{48361E2A-C05F-4F49-8030-03F85BA5FF67}" sibTransId="{176D69C3-B43D-41AD-B31F-60555B287CE4}"/>
    <dgm:cxn modelId="{E13E4F09-FE41-4FD6-AA0E-08E36D73A50E}" srcId="{8E27B8BA-4043-4E47-851C-6EDCBA18CFC0}" destId="{819C61C8-9C95-472D-ADF0-4837CA527EEC}" srcOrd="0" destOrd="0" parTransId="{E6C543B4-F051-44B6-897D-04C78E27B0B9}" sibTransId="{42F1FF92-4D53-4487-8DB9-A2F938F0BFDF}"/>
    <dgm:cxn modelId="{B97D434A-16E1-490C-A3A6-0D425C9B426D}" type="presOf" srcId="{565F6595-F5A4-4167-A20A-C0EA20BFF3F0}" destId="{CF915E2A-F8EE-4313-AFC9-F417A15879D3}" srcOrd="0" destOrd="0" presId="urn:microsoft.com/office/officeart/2005/8/layout/vList2"/>
    <dgm:cxn modelId="{620DCFD5-A20E-4653-8702-896EC327FF7B}" type="presOf" srcId="{819C61C8-9C95-472D-ADF0-4837CA527EEC}" destId="{ED3F2124-254E-41F3-B803-942120F58CDB}" srcOrd="0" destOrd="0" presId="urn:microsoft.com/office/officeart/2005/8/layout/vList2"/>
    <dgm:cxn modelId="{F7BC6F5D-4903-4370-A4E1-A6A95730F65D}" srcId="{365C7B3C-E2D5-4EDC-8A9E-B12C263DF598}" destId="{1126D062-CFC6-40CD-9E3D-B49E7243AA31}" srcOrd="1" destOrd="0" parTransId="{D7691163-8CB4-4712-91ED-D333515EA17E}" sibTransId="{47143BBD-BF55-45A5-81C3-C50D80DBEF69}"/>
    <dgm:cxn modelId="{1447B3F3-8BC9-4D03-8FFB-8BA2C4B9CEB8}" type="presOf" srcId="{D51CE6A6-6A24-408F-BDF7-46179FFED844}" destId="{ED3F2124-254E-41F3-B803-942120F58CDB}" srcOrd="0" destOrd="1" presId="urn:microsoft.com/office/officeart/2005/8/layout/vList2"/>
    <dgm:cxn modelId="{EFE2F338-805E-476C-952E-876AAB01C05D}" type="presOf" srcId="{97BFB7EE-B039-44FB-A8AB-8BB34DAA73A6}" destId="{ED3F2124-254E-41F3-B803-942120F58CDB}" srcOrd="0" destOrd="2" presId="urn:microsoft.com/office/officeart/2005/8/layout/vList2"/>
    <dgm:cxn modelId="{E567BB25-8044-4B5D-8014-57B58949289D}" type="presOf" srcId="{8E27B8BA-4043-4E47-851C-6EDCBA18CFC0}" destId="{1570202B-63C5-407F-B173-959C74093F5A}" srcOrd="0" destOrd="0" presId="urn:microsoft.com/office/officeart/2005/8/layout/vList2"/>
    <dgm:cxn modelId="{BA8D1C35-E6FA-45B2-B069-98AE71471E18}" type="presOf" srcId="{1126D062-CFC6-40CD-9E3D-B49E7243AA31}" destId="{E8A2AF1A-C047-4E7D-910C-D6562687A2C5}" srcOrd="0" destOrd="0" presId="urn:microsoft.com/office/officeart/2005/8/layout/vList2"/>
    <dgm:cxn modelId="{51D005F9-08D1-4C06-85AD-9B033AC46403}" type="presOf" srcId="{365C7B3C-E2D5-4EDC-8A9E-B12C263DF598}" destId="{B363D793-6730-446C-85BA-080634ADE80F}" srcOrd="0" destOrd="0" presId="urn:microsoft.com/office/officeart/2005/8/layout/vList2"/>
    <dgm:cxn modelId="{70F6B195-9278-425C-BC00-BD96C313A190}" srcId="{365C7B3C-E2D5-4EDC-8A9E-B12C263DF598}" destId="{8E27B8BA-4043-4E47-851C-6EDCBA18CFC0}" srcOrd="0" destOrd="0" parTransId="{68D73882-FF41-490A-A0FD-3356FC6352E6}" sibTransId="{CB14F3AA-FD89-4A94-A6C3-29775D580209}"/>
    <dgm:cxn modelId="{77AEDE07-7B6B-42CC-8C75-B960B59CCB48}" type="presParOf" srcId="{B363D793-6730-446C-85BA-080634ADE80F}" destId="{1570202B-63C5-407F-B173-959C74093F5A}" srcOrd="0" destOrd="0" presId="urn:microsoft.com/office/officeart/2005/8/layout/vList2"/>
    <dgm:cxn modelId="{174CC505-4E87-4537-B91C-AE2112A65DEB}" type="presParOf" srcId="{B363D793-6730-446C-85BA-080634ADE80F}" destId="{ED3F2124-254E-41F3-B803-942120F58CDB}" srcOrd="1" destOrd="0" presId="urn:microsoft.com/office/officeart/2005/8/layout/vList2"/>
    <dgm:cxn modelId="{DCEB5F75-F547-42B7-9A2B-2A77F577A8BA}" type="presParOf" srcId="{B363D793-6730-446C-85BA-080634ADE80F}" destId="{E8A2AF1A-C047-4E7D-910C-D6562687A2C5}" srcOrd="2" destOrd="0" presId="urn:microsoft.com/office/officeart/2005/8/layout/vList2"/>
    <dgm:cxn modelId="{823D486A-8B75-49DE-94EA-CB41413B94B3}" type="presParOf" srcId="{B363D793-6730-446C-85BA-080634ADE80F}" destId="{CF915E2A-F8EE-4313-AFC9-F417A15879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0202B-63C5-407F-B173-959C74093F5A}">
      <dsp:nvSpPr>
        <dsp:cNvPr id="0" name=""/>
        <dsp:cNvSpPr/>
      </dsp:nvSpPr>
      <dsp:spPr>
        <a:xfrm>
          <a:off x="0" y="64162"/>
          <a:ext cx="8293993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 FATORES INDIVIDUAIS</a:t>
          </a:r>
          <a:endParaRPr lang="pt-BR" sz="2100" kern="1200" dirty="0">
            <a:solidFill>
              <a:schemeClr val="bg1"/>
            </a:solidFill>
          </a:endParaRPr>
        </a:p>
      </dsp:txBody>
      <dsp:txXfrm>
        <a:off x="39955" y="104117"/>
        <a:ext cx="8214083" cy="738578"/>
      </dsp:txXfrm>
    </dsp:sp>
    <dsp:sp modelId="{ED3F2124-254E-41F3-B803-942120F58CDB}">
      <dsp:nvSpPr>
        <dsp:cNvPr id="0" name=""/>
        <dsp:cNvSpPr/>
      </dsp:nvSpPr>
      <dsp:spPr>
        <a:xfrm>
          <a:off x="0" y="882650"/>
          <a:ext cx="8293993" cy="234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34" tIns="5080" rIns="28448" bIns="5080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500" b="1" u="sng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3 COMPORTAMENTAIS :</a:t>
          </a:r>
          <a:br>
            <a:rPr lang="pt-BR" sz="1500" b="1" u="sng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	</a:t>
          </a: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1 &gt; Escolha</a:t>
          </a:r>
          <a:b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2 &gt; Atitude</a:t>
          </a:r>
          <a:b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3 &gt; Autoconfiança</a:t>
          </a:r>
          <a:endParaRPr lang="pt-BR" sz="1500" u="none" kern="1200" dirty="0"/>
        </a:p>
        <a:p>
          <a:pPr marL="57150" lvl="1" indent="-57150" algn="l" defTabSz="1778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pt-BR" sz="400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500" b="1" u="sng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2 COMPETÊNCIAS:</a:t>
          </a:r>
          <a:br>
            <a:rPr lang="pt-BR" sz="1500" b="1" u="sng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1 &gt;</a:t>
          </a:r>
          <a:r>
            <a:rPr lang="pt-BR" sz="15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Conhecimento</a:t>
          </a:r>
          <a:r>
            <a:rPr lang="pt-BR" sz="1500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(Estudo; Franquia; Autodidata) -&gt; Alavancagem</a:t>
          </a:r>
          <a:b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500" b="1" u="none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	2 &gt; Habilidade  ( Adquirida: Determinação – repetição, observação ou diferencial próprio/herdado). </a:t>
          </a:r>
          <a:endParaRPr lang="pt-BR" sz="1500" u="none" kern="1200" dirty="0"/>
        </a:p>
      </dsp:txBody>
      <dsp:txXfrm>
        <a:off x="0" y="882650"/>
        <a:ext cx="8293993" cy="2347380"/>
      </dsp:txXfrm>
    </dsp:sp>
    <dsp:sp modelId="{E8A2AF1A-C047-4E7D-910C-D6562687A2C5}">
      <dsp:nvSpPr>
        <dsp:cNvPr id="0" name=""/>
        <dsp:cNvSpPr/>
      </dsp:nvSpPr>
      <dsp:spPr>
        <a:xfrm>
          <a:off x="0" y="3230030"/>
          <a:ext cx="8293993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 FATORES PARA INSERÇÃO COLETIVA</a:t>
          </a:r>
          <a:r>
            <a:rPr lang="pt-BR" sz="2100" b="1" u="sng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t-BR" sz="2100" b="1" u="sng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pt-BR" sz="2100" kern="1200" dirty="0"/>
        </a:p>
      </dsp:txBody>
      <dsp:txXfrm>
        <a:off x="39955" y="3269985"/>
        <a:ext cx="8214083" cy="738578"/>
      </dsp:txXfrm>
    </dsp:sp>
    <dsp:sp modelId="{CF915E2A-F8EE-4313-AFC9-F417A15879D3}">
      <dsp:nvSpPr>
        <dsp:cNvPr id="0" name=""/>
        <dsp:cNvSpPr/>
      </dsp:nvSpPr>
      <dsp:spPr>
        <a:xfrm>
          <a:off x="0" y="4048518"/>
          <a:ext cx="8293993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3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b="1" u="none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&gt; Sintonia com o Meio</a:t>
          </a:r>
          <a:br>
            <a:rPr lang="pt-BR" sz="1600" b="1" u="none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600" b="1" u="none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&gt; Cenários futuros </a:t>
          </a:r>
          <a:br>
            <a:rPr lang="pt-BR" sz="1600" b="1" u="none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600" b="1" u="none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&gt; Ganha, Ganha, Ganha </a:t>
          </a:r>
          <a:endParaRPr lang="pt-BR" sz="1600" u="none" kern="1200" dirty="0"/>
        </a:p>
      </dsp:txBody>
      <dsp:txXfrm>
        <a:off x="0" y="4048518"/>
        <a:ext cx="8293993" cy="71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13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1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1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9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78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75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3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E222-4D0E-4FAD-ABBE-AC9AC0B69EAA}" type="datetimeFigureOut">
              <a:rPr lang="pt-BR" smtClean="0"/>
              <a:t>28/01/2019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2FB-CFC5-4B06-9FDA-7028D8AE3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9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44000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9143999" cy="22016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32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</a:t>
            </a:r>
            <a:r>
              <a:rPr lang="pt-BR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INSERÇÃO </a:t>
            </a:r>
            <a:r>
              <a:rPr lang="pt-BR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COLETIVA</a:t>
            </a:r>
            <a:br>
              <a:rPr lang="pt-BR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SINTONIA COM O MEIO</a:t>
            </a:r>
            <a:endParaRPr lang="pt-BR" sz="6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3129620"/>
            <a:ext cx="8438147" cy="3355975"/>
          </a:xfrm>
        </p:spPr>
        <p:txBody>
          <a:bodyPr/>
          <a:lstStyle/>
          <a:p>
            <a:pPr lvl="0"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Procure primeiro entender, observar e depois ser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entendido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Entenda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que a comunidade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precisa;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seus serviços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produtos para eles,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seja útil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62" y="401052"/>
            <a:ext cx="8807117" cy="13916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2 – FATORES DE INSERÇÃO </a:t>
            </a:r>
            <a:r>
              <a:rPr lang="pt-BR" sz="32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COLETIVA</a:t>
            </a:r>
            <a:br>
              <a:rPr lang="pt-BR" sz="32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BR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CENÁRIOS </a:t>
            </a:r>
            <a:r>
              <a:rPr lang="pt-BR" sz="6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926" y="2695074"/>
            <a:ext cx="8133348" cy="3357385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Aprenda a observar os Cenários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do mercado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relacioná-los com 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seu caminho.</a:t>
            </a:r>
          </a:p>
          <a:p>
            <a:pPr lv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Analise o ambiente que te rodeia, as possibilidades podem estar mais próximas do que imagina!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4400"/>
            <a:ext cx="8742947" cy="94243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2 – FATORES DE INSERÇÃO COLETIVA</a:t>
            </a:r>
            <a:b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2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GANHA, GANHA, GANHA</a:t>
            </a:r>
            <a:endParaRPr lang="pt-BR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839453"/>
            <a:ext cx="8165432" cy="36094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Ganha, Ganha, GANHA</a:t>
            </a:r>
          </a:p>
          <a:p>
            <a:pPr marL="0" lv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&gt; Foco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cliente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cliente </a:t>
            </a:r>
          </a:p>
          <a:p>
            <a:pPr marL="0" lvl="0" indent="0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&gt;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sustentabilidade.</a:t>
            </a:r>
          </a:p>
          <a:p>
            <a:pPr lvl="0"/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Saiba que sempre tem alguém de olho no que você faz, por mais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você 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</a:t>
            </a:r>
          </a:p>
          <a:p>
            <a:pPr lvl="0"/>
            <a:endParaRPr lang="pt-BR" sz="1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Tudo na vida é um “efeito borboleta”, você tem retorno sobre as coisas boas que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faz.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905" y="786062"/>
            <a:ext cx="8598568" cy="94243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Então...</a:t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758" y="3031958"/>
            <a:ext cx="8710863" cy="30205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Cultivando os hábitos eficazes, inserido no coletivo e com muito ( conhecimento e formação),</a:t>
            </a:r>
          </a:p>
          <a:p>
            <a:pPr lv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VOCÊ... está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habilitado para o sucesso?</a:t>
            </a:r>
          </a:p>
          <a:p>
            <a:pPr lvl="0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Falta o seu  diferencial </a:t>
            </a:r>
            <a:r>
              <a:rPr lang="pt-BR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da autoconfiança crescente.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veja a seguir....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3347"/>
            <a:ext cx="9144000" cy="18345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t-BR" sz="5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DIFERENCIAL</a:t>
            </a:r>
            <a:br>
              <a:rPr lang="pt-BR" sz="5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FOMENTADO PELO CONHECIMENTO</a:t>
            </a:r>
            <a:endParaRPr lang="pt-BR" sz="5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221" y="3015916"/>
            <a:ext cx="8341895" cy="36255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p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reparado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conhecimento adequado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FOCO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sua ESCOLHA VOCACIONAL.</a:t>
            </a:r>
          </a:p>
          <a:p>
            <a:pPr lvl="0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Ainda; 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Necessário ter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combustível, energia</a:t>
            </a:r>
            <a:r>
              <a:rPr lang="pt-BR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FOCADA no projeto </a:t>
            </a:r>
            <a:r>
              <a:rPr lang="pt-B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aprendizado técnico do projeto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Em consequência, </a:t>
            </a:r>
            <a:r>
              <a:rPr lang="pt-BR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a auto confiança melhora </a:t>
            </a:r>
            <a:r>
              <a:rPr lang="pt-BR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continuamente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 saberá que és tão capaz, quanto seu profissional de  referência, que espelha  o seu 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projeto de vida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7095"/>
            <a:ext cx="9144000" cy="1327449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Caminho que a Ideal Escola Técnica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oferece para o seu projeto de vida: </a:t>
            </a:r>
            <a:endParaRPr lang="pt-BR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589" y="2807368"/>
            <a:ext cx="8630654" cy="3577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BENEFICIOS  EXCLUSIVOS PARA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DO PROGRAMA – SEGREDO REVELADO: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Patrocínio parcial </a:t>
            </a: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pelas empresas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conveniadas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 Bolsa gratuidade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Bolsistas somente contribuirão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para a  manutenção  do  plano pedagógico e   suporte 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técnico  a ser fornecido pela  escola  executora.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&gt;  Teste Vocacional para ajudar a definir seu foco/horizonte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(Visualizar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 estrada da vida).</a:t>
            </a:r>
          </a:p>
          <a:p>
            <a:pPr marL="0" indent="0">
              <a:buNone/>
            </a:pPr>
            <a:endParaRPr lang="pt-BR" sz="2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5800" y="691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parte deste time </a:t>
            </a:r>
            <a:r>
              <a:rPr lang="pt-B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Vencedor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03" y="2017259"/>
            <a:ext cx="660519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" y="0"/>
            <a:ext cx="910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96" y="399245"/>
            <a:ext cx="8178085" cy="614322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você 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busca para 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amanhã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o mapa da mina!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 CAMINHO PARA O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b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SUCESSO PROFISSIONAL</a:t>
            </a:r>
            <a:endParaRPr lang="pt-B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81" y="0"/>
            <a:ext cx="991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86423" cy="2150772"/>
          </a:xfrm>
        </p:spPr>
        <p:txBody>
          <a:bodyPr>
            <a:normAutofit/>
          </a:bodyPr>
          <a:lstStyle/>
          <a:p>
            <a:pPr algn="ctr"/>
            <a:r>
              <a:rPr lang="pt-BR" sz="53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POTENCIALIZADORES </a:t>
            </a:r>
            <a:r>
              <a:rPr lang="pt-BR" sz="5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ALTAMENTE </a:t>
            </a:r>
            <a:r>
              <a:rPr lang="pt-BR" sz="53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EFICAZES: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5821854"/>
              </p:ext>
            </p:extLst>
          </p:nvPr>
        </p:nvGraphicFramePr>
        <p:xfrm>
          <a:off x="206062" y="1918952"/>
          <a:ext cx="8293993" cy="482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9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1184856"/>
            <a:ext cx="8654604" cy="6954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– FATORES </a:t>
            </a: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pt-BR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COMPORTAMENTAIS</a:t>
            </a:r>
            <a:r>
              <a:rPr lang="pt-B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6" y="2601532"/>
            <a:ext cx="8770513" cy="3969086"/>
          </a:xfrm>
        </p:spPr>
        <p:txBody>
          <a:bodyPr>
            <a:normAutofit fontScale="92500"/>
          </a:bodyPr>
          <a:lstStyle/>
          <a:p>
            <a:pPr marL="1143000" lvl="0" indent="-1143000" algn="ctr">
              <a:buAutoNum type="arabicPeriod"/>
            </a:pPr>
            <a:r>
              <a:rPr lang="pt-BR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</a:t>
            </a:r>
          </a:p>
          <a:p>
            <a:pPr marL="1143000" lvl="0" indent="-1143000" algn="ctr">
              <a:buAutoNum type="arabicPeriod"/>
            </a:pPr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Comece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 um objetivo bem definido em mente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Só vence quem realmente sabe onde quer chegar</a:t>
            </a:r>
          </a:p>
          <a:p>
            <a:pPr lvl="0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Tudo deve ser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feito em duas etapas: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Primeiro – Planejamento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Segundo –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93371" y="33236"/>
            <a:ext cx="8989453" cy="386499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– FATORES </a:t>
            </a: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pt-BR" sz="6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COMPORTAMENTAIS</a:t>
            </a:r>
            <a:r>
              <a:rPr lang="pt-BR" sz="9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5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</a:t>
            </a:r>
            <a:endParaRPr lang="pt-BR" sz="5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26" y="3392905"/>
            <a:ext cx="8213670" cy="346509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Lembre-se que ao começar uma carreira ou empresa, você não tem nenhuma experiência no mercado de trabalho ou nenhum cliente e deve estar bem posicionado para SER PRESTATIVO e a comunidade onde você está inserido precisa SABER DISTO.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Busque e divulgue a sua imagem da forma certa, medindo resultados (Gasto x Retorno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3" y="843567"/>
            <a:ext cx="8757635" cy="12058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– FATORES </a:t>
            </a: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pt-BR" sz="9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9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COMPORTAMENTAIS</a:t>
            </a:r>
            <a:r>
              <a:rPr lang="pt-BR" sz="1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AUTOCONFIANÇA</a:t>
            </a:r>
            <a:endParaRPr lang="pt-BR" sz="6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9097" y="2935705"/>
            <a:ext cx="8565806" cy="36369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Pró-atividade: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tomar para si a responsabilidade de fazer. </a:t>
            </a:r>
          </a:p>
          <a:p>
            <a:pPr lvl="0"/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Mentalize: 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“Meus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pensamentos são muito mais do que apenas pensamentos, são sentimentos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/>
            <a:endParaRPr lang="pt-BR" sz="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CAPAZ DE FAZER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ACONTECER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EU FAÇO</a:t>
            </a:r>
          </a:p>
        </p:txBody>
      </p:sp>
    </p:spTree>
    <p:extLst>
      <p:ext uri="{BB962C8B-B14F-4D97-AF65-F5344CB8AC3E}">
        <p14:creationId xmlns:p14="http://schemas.microsoft.com/office/powerpoint/2010/main" val="37455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5801" y="0"/>
            <a:ext cx="10839995" cy="3453979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– FATORES </a:t>
            </a:r>
            <a:r>
              <a:rPr lang="pt-BR" sz="32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COMPETÊNCIAS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5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endParaRPr lang="pt-BR" sz="5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821" y="3453979"/>
            <a:ext cx="8373979" cy="31152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Faça acontecer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eficácia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produtividade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capacidade de realizar uma ALAVANCAGEM: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Normalmente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você consegue erguer 50kg.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pode levantar de 300kg à 500kg através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conhecimento técnico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pois terá o domínio das ferramentas para isso.</a:t>
            </a:r>
          </a:p>
          <a:p>
            <a:pPr marL="914400" lvl="2" indent="0">
              <a:buNone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VEJA  QUE  ESTE É O ENIGMA MAIOR QUE </a:t>
            </a:r>
            <a:r>
              <a:rPr lang="pt-BR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FOMENTA </a:t>
            </a:r>
            <a:r>
              <a:rPr lang="pt-BR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DEMAIS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5800" y="6916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 – FATORES </a:t>
            </a:r>
            <a:r>
              <a:rPr lang="pt-BR" sz="3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6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</a:t>
            </a:r>
            <a:r>
              <a:rPr lang="pt-BR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HABILIDADE </a:t>
            </a:r>
            <a:endParaRPr lang="pt-BR" sz="6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622" y="2823411"/>
            <a:ext cx="8744755" cy="38607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Adquirida: Determinação – repetição, observação ou diferencial próprio/herdado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excelência, se  dá pela  repetição, vejamos Michael Jordan, melhor jogador basquete, suas falhas de partidas anteriores eram repetidas 1000 vezes, até que fossem praticamente eliminá-las.</a:t>
            </a:r>
          </a:p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Thomas Edison:  Tentou 10.000 vezes até  conseguir inventar a lâmpada (luz).</a:t>
            </a:r>
          </a:p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Portanto, persistência no foco gera seu diferencial contínuo.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567</Words>
  <Application>Microsoft Office PowerPoint</Application>
  <PresentationFormat>Apresentação na tela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O que você busca para seu amanhã?  Temos o mapa da mina!  O CAMINHO PARA O SEU  SUCESSO PROFISSIONAL</vt:lpstr>
      <vt:lpstr>Apresentação do PowerPoint</vt:lpstr>
      <vt:lpstr>8 POTENCIALIZADORES  ALTAMENTE EFICAZES:  </vt:lpstr>
      <vt:lpstr>PARTE 1 – FATORES INDIVIDUAIS  COMPORTAMENTAIS </vt:lpstr>
      <vt:lpstr>PARTE 1 – FATORES INDIVIDUAIS   COMPORTAMENTAIS   2. ATITUDE</vt:lpstr>
      <vt:lpstr>PARTE 1 – FATORES INDIVIDUAIS    COMPORTAMENTAIS   3. AUTOCONFIANÇA</vt:lpstr>
      <vt:lpstr>PARTE 1 – FATORES INDIVIDUAIS    COMPETÊNCIAS  1. CONHECIMENTO</vt:lpstr>
      <vt:lpstr>PARTE 1 – FATORES INDIVIDUAIS    COMPETÊNCIAS    2. HABILIDADE </vt:lpstr>
      <vt:lpstr>PARTE 2 – FATORES DE INSERÇÃO COLETIVA  1. SINTONIA COM O MEIO</vt:lpstr>
      <vt:lpstr>PARTE 2 – FATORES DE INSERÇÃO COLETIVA   3.CENÁRIOS FUTUROS</vt:lpstr>
      <vt:lpstr>PARTE 2 – FATORES DE INSERÇÃO COLETIVA 3. GANHA, GANHA, GANHA</vt:lpstr>
      <vt:lpstr>Então...  AGORA!</vt:lpstr>
      <vt:lpstr>SEU DIFERENCIAL É FOMENTADO PELO CONHECIMENTO</vt:lpstr>
      <vt:lpstr>Caminho que a Ideal Escola Técnica  oferece para o seu projeto de vida: </vt:lpstr>
      <vt:lpstr>Faça parte deste time Vencedor !!!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</dc:creator>
  <cp:lastModifiedBy>CEHRitter</cp:lastModifiedBy>
  <cp:revision>40</cp:revision>
  <dcterms:created xsi:type="dcterms:W3CDTF">2016-03-02T17:03:32Z</dcterms:created>
  <dcterms:modified xsi:type="dcterms:W3CDTF">2019-01-28T16:41:28Z</dcterms:modified>
</cp:coreProperties>
</file>